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3A6F64-0F23-411B-9DB2-02AB4F887E06}">
  <a:tblStyle styleId="{3F3A6F64-0F23-411B-9DB2-02AB4F887E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97930b80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97930b80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c534c6e4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c534c6e4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c534c6e4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c534c6e4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c534c6e4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c534c6e4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c534c6e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c534c6e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c5c3540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c5c3540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c5c3540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c5c3540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c5c3540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c5c3540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c534c6e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c534c6e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8117ed1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8117ed1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c534c6e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c534c6e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d0a90a8f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d0a90a8f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97930b8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97930b8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pyp9yeA2A4frws4bWaag99lcdaolmZmz/view" TargetMode="Externa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xM288IqEemPJ5hbVwuT7rt4OcTzuicf/view" TargetMode="External"/><Relationship Id="rId4" Type="http://schemas.openxmlformats.org/officeDocument/2006/relationships/image" Target="../media/image2.jpg"/><Relationship Id="rId5" Type="http://schemas.openxmlformats.org/officeDocument/2006/relationships/hyperlink" Target="http://drive.google.com/file/d/1em30glhaSgWYTm6UuNOjwo1Vx6luFhl3/view" TargetMode="External"/><Relationship Id="rId6" Type="http://schemas.openxmlformats.org/officeDocument/2006/relationships/image" Target="../media/image1.png"/><Relationship Id="rId7" Type="http://schemas.openxmlformats.org/officeDocument/2006/relationships/hyperlink" Target="http://drive.google.com/file/d/1j-3bwHBij4nAtg8H6tuQlydDvTbgVCwX/view" TargetMode="External"/><Relationship Id="rId8" Type="http://schemas.openxmlformats.org/officeDocument/2006/relationships/hyperlink" Target="http://drive.google.com/file/d/1mC2Cm8VF9Cg-OlxAHnsQL4PYp0K0hSxq/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9_nfH7Nx4M8" TargetMode="External"/><Relationship Id="rId4" Type="http://schemas.openxmlformats.org/officeDocument/2006/relationships/image" Target="../media/image6.jpg"/><Relationship Id="rId10" Type="http://schemas.openxmlformats.org/officeDocument/2006/relationships/image" Target="../media/image1.png"/><Relationship Id="rId9" Type="http://schemas.openxmlformats.org/officeDocument/2006/relationships/hyperlink" Target="http://drive.google.com/file/d/1Tb5tck0aVkfg8BTFziBHS6s65k2a4ZN3/view" TargetMode="External"/><Relationship Id="rId5" Type="http://schemas.openxmlformats.org/officeDocument/2006/relationships/hyperlink" Target="http://drive.google.com/file/d/1bO0C7oIExn5wqtwkvSIMVtxaeSjegzb2/view" TargetMode="External"/><Relationship Id="rId6" Type="http://schemas.openxmlformats.org/officeDocument/2006/relationships/image" Target="../media/image7.jpg"/><Relationship Id="rId7" Type="http://schemas.openxmlformats.org/officeDocument/2006/relationships/hyperlink" Target="http://drive.google.com/file/d/1OsGCYv0zApxj0XNEj11TSfjdTUb5EYEy/view" TargetMode="External"/><Relationship Id="rId8"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8" y="10132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Pi-CAR Final Project</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By Parham Gholami, Bradley Khang Tran, Joshua Soteras, Kevin Andersen</a:t>
            </a:r>
            <a:endParaRPr/>
          </a:p>
          <a:p>
            <a:pPr indent="0" lvl="0" marL="0" rtl="0" algn="ctr">
              <a:spcBef>
                <a:spcPts val="0"/>
              </a:spcBef>
              <a:spcAft>
                <a:spcPts val="0"/>
              </a:spcAft>
              <a:buNone/>
            </a:pPr>
            <a:r>
              <a:rPr lang="en"/>
              <a:t>(Group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589725" y="428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Follower: Locating the Leader</a:t>
            </a:r>
            <a:endParaRPr/>
          </a:p>
        </p:txBody>
      </p:sp>
      <p:sp>
        <p:nvSpPr>
          <p:cNvPr id="203" name="Google Shape;203;p22"/>
          <p:cNvSpPr txBox="1"/>
          <p:nvPr>
            <p:ph idx="1" type="body"/>
          </p:nvPr>
        </p:nvSpPr>
        <p:spPr>
          <a:xfrm>
            <a:off x="508325" y="1065975"/>
            <a:ext cx="7505700" cy="3493200"/>
          </a:xfrm>
          <a:prstGeom prst="rect">
            <a:avLst/>
          </a:prstGeom>
        </p:spPr>
        <p:txBody>
          <a:bodyPr anchorCtr="0" anchor="t" bIns="91425" lIns="91425" spcFirstLastPara="1" rIns="91425" wrap="square" tIns="91425">
            <a:normAutofit lnSpcReduction="10000"/>
          </a:bodyPr>
          <a:lstStyle/>
          <a:p>
            <a:pPr indent="-298450" lvl="0" marL="457200" rtl="0" algn="l">
              <a:spcBef>
                <a:spcPts val="0"/>
              </a:spcBef>
              <a:spcAft>
                <a:spcPts val="0"/>
              </a:spcAft>
              <a:buClr>
                <a:srgbClr val="000000"/>
              </a:buClr>
              <a:buSzPts val="1100"/>
              <a:buChar char="●"/>
            </a:pPr>
            <a:r>
              <a:rPr lang="en" sz="1100">
                <a:solidFill>
                  <a:srgbClr val="000000"/>
                </a:solidFill>
              </a:rPr>
              <a:t>Locating the Leader and taking action</a:t>
            </a:r>
            <a:endParaRPr sz="1100">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If the an object/leader is </a:t>
            </a:r>
            <a:r>
              <a:rPr lang="en">
                <a:solidFill>
                  <a:srgbClr val="000000"/>
                </a:solidFill>
              </a:rPr>
              <a:t>within</a:t>
            </a:r>
            <a:r>
              <a:rPr lang="en">
                <a:solidFill>
                  <a:srgbClr val="000000"/>
                </a:solidFill>
              </a:rPr>
              <a:t> of reach, the follower will begin looking at 7 different intervals.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It will look left, two intervals between the left and center, center, right, and two intervals between the center and right. These grabs looks for an object/leader to detect and follow, avoiding blindspots in the meantime.</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 Depending on the sum of these variables the object will </a:t>
            </a:r>
            <a:r>
              <a:rPr lang="en">
                <a:solidFill>
                  <a:srgbClr val="000000"/>
                </a:solidFill>
              </a:rPr>
              <a:t>calculate</a:t>
            </a:r>
            <a:r>
              <a:rPr lang="en">
                <a:solidFill>
                  <a:srgbClr val="000000"/>
                </a:solidFill>
              </a:rPr>
              <a:t> a 'deciding' action to take.</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sts1 = 1  if there is object on its left</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sts2 = 3  if there is an object in the center</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sts3 = 5  if there is an </a:t>
            </a:r>
            <a:r>
              <a:rPr lang="en">
                <a:solidFill>
                  <a:srgbClr val="000000"/>
                </a:solidFill>
              </a:rPr>
              <a:t>object</a:t>
            </a:r>
            <a:r>
              <a:rPr lang="en">
                <a:solidFill>
                  <a:srgbClr val="000000"/>
                </a:solidFill>
              </a:rPr>
              <a:t> on its right</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Else all these values will equal 0, meaning no object was detected on its corresponding side.</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If the number is 4 ; two objects were located, left and center. The follower will choose the distance that is least from it to turn and follow.</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If the number 8; two objects were located, right and center. The follower will choose the distance that is least from it to turn and follow.</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If the number is 9: that means 3 objects were detect from center, right, and left. The follower will choose the distance that is from it to turn and follow. </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Depending on the </a:t>
            </a:r>
            <a:r>
              <a:rPr lang="en">
                <a:solidFill>
                  <a:srgbClr val="000000"/>
                </a:solidFill>
              </a:rPr>
              <a:t>decide variable; the robot will turn right or left, then look straight for it has detected an object/leader to follow. </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The robot will continue to look and search until it has tagged an object within its threshold.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2477100" y="336200"/>
            <a:ext cx="4189800" cy="638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Result</a:t>
            </a:r>
            <a:endParaRPr/>
          </a:p>
        </p:txBody>
      </p:sp>
      <p:pic>
        <p:nvPicPr>
          <p:cNvPr id="209" name="Google Shape;209;p23" title="IMG_5019.MOV">
            <a:hlinkClick r:id="rId3"/>
          </p:cNvPr>
          <p:cNvPicPr preferRelativeResize="0"/>
          <p:nvPr/>
        </p:nvPicPr>
        <p:blipFill>
          <a:blip r:embed="rId4">
            <a:alphaModFix/>
          </a:blip>
          <a:stretch>
            <a:fillRect/>
          </a:stretch>
        </p:blipFill>
        <p:spPr>
          <a:xfrm>
            <a:off x="1611674" y="1114699"/>
            <a:ext cx="5920650" cy="3330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1248000" y="366175"/>
            <a:ext cx="6648000" cy="69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Individual Tasks Demonstrations</a:t>
            </a:r>
            <a:endParaRPr/>
          </a:p>
        </p:txBody>
      </p:sp>
      <p:sp>
        <p:nvSpPr>
          <p:cNvPr id="215" name="Google Shape;215;p24"/>
          <p:cNvSpPr txBox="1"/>
          <p:nvPr>
            <p:ph idx="1" type="body"/>
          </p:nvPr>
        </p:nvSpPr>
        <p:spPr>
          <a:xfrm>
            <a:off x="4916625" y="1078425"/>
            <a:ext cx="3059100" cy="338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1507">
                <a:solidFill>
                  <a:srgbClr val="000000"/>
                </a:solidFill>
              </a:rPr>
              <a:t>FOLLOWER</a:t>
            </a:r>
            <a:endParaRPr sz="1507">
              <a:solidFill>
                <a:srgbClr val="000000"/>
              </a:solidFill>
            </a:endParaRPr>
          </a:p>
        </p:txBody>
      </p:sp>
      <p:pic>
        <p:nvPicPr>
          <p:cNvPr id="216" name="Google Shape;216;p24" title="IMG_5014.MOV">
            <a:hlinkClick r:id="rId3"/>
          </p:cNvPr>
          <p:cNvPicPr preferRelativeResize="0"/>
          <p:nvPr/>
        </p:nvPicPr>
        <p:blipFill>
          <a:blip r:embed="rId4">
            <a:alphaModFix/>
          </a:blip>
          <a:stretch>
            <a:fillRect/>
          </a:stretch>
        </p:blipFill>
        <p:spPr>
          <a:xfrm>
            <a:off x="1083125" y="1417125"/>
            <a:ext cx="3059125" cy="1452825"/>
          </a:xfrm>
          <a:prstGeom prst="rect">
            <a:avLst/>
          </a:prstGeom>
          <a:noFill/>
          <a:ln>
            <a:noFill/>
          </a:ln>
        </p:spPr>
      </p:pic>
      <p:pic>
        <p:nvPicPr>
          <p:cNvPr id="217" name="Google Shape;217;p24" title="IMG_5020.MOV">
            <a:hlinkClick r:id="rId5"/>
          </p:cNvPr>
          <p:cNvPicPr preferRelativeResize="0"/>
          <p:nvPr/>
        </p:nvPicPr>
        <p:blipFill>
          <a:blip r:embed="rId6">
            <a:alphaModFix/>
          </a:blip>
          <a:stretch>
            <a:fillRect/>
          </a:stretch>
        </p:blipFill>
        <p:spPr>
          <a:xfrm>
            <a:off x="4916600" y="1417125"/>
            <a:ext cx="3059125" cy="1452825"/>
          </a:xfrm>
          <a:prstGeom prst="rect">
            <a:avLst/>
          </a:prstGeom>
          <a:noFill/>
          <a:ln>
            <a:noFill/>
          </a:ln>
        </p:spPr>
      </p:pic>
      <p:sp>
        <p:nvSpPr>
          <p:cNvPr id="218" name="Google Shape;218;p24"/>
          <p:cNvSpPr txBox="1"/>
          <p:nvPr>
            <p:ph idx="1" type="body"/>
          </p:nvPr>
        </p:nvSpPr>
        <p:spPr>
          <a:xfrm>
            <a:off x="4916600" y="2968400"/>
            <a:ext cx="3059100" cy="338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1507">
                <a:solidFill>
                  <a:srgbClr val="000000"/>
                </a:solidFill>
              </a:rPr>
              <a:t>ACCEL/DECEL</a:t>
            </a:r>
            <a:endParaRPr sz="1507">
              <a:solidFill>
                <a:srgbClr val="000000"/>
              </a:solidFill>
            </a:endParaRPr>
          </a:p>
        </p:txBody>
      </p:sp>
      <p:sp>
        <p:nvSpPr>
          <p:cNvPr id="219" name="Google Shape;219;p24"/>
          <p:cNvSpPr txBox="1"/>
          <p:nvPr>
            <p:ph idx="1" type="body"/>
          </p:nvPr>
        </p:nvSpPr>
        <p:spPr>
          <a:xfrm>
            <a:off x="1083138" y="1078425"/>
            <a:ext cx="3059100" cy="338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1507">
                <a:solidFill>
                  <a:srgbClr val="000000"/>
                </a:solidFill>
              </a:rPr>
              <a:t>OBSTACLE AVOIDANCE</a:t>
            </a:r>
            <a:endParaRPr sz="1507">
              <a:solidFill>
                <a:srgbClr val="000000"/>
              </a:solidFill>
            </a:endParaRPr>
          </a:p>
        </p:txBody>
      </p:sp>
      <p:pic>
        <p:nvPicPr>
          <p:cNvPr id="220" name="Google Shape;220;p24" title="demo-accel-decel.mp4">
            <a:hlinkClick r:id="rId7"/>
          </p:cNvPr>
          <p:cNvPicPr preferRelativeResize="0"/>
          <p:nvPr/>
        </p:nvPicPr>
        <p:blipFill>
          <a:blip r:embed="rId6">
            <a:alphaModFix/>
          </a:blip>
          <a:stretch>
            <a:fillRect/>
          </a:stretch>
        </p:blipFill>
        <p:spPr>
          <a:xfrm>
            <a:off x="4916625" y="3307100"/>
            <a:ext cx="3059100" cy="1452825"/>
          </a:xfrm>
          <a:prstGeom prst="rect">
            <a:avLst/>
          </a:prstGeom>
          <a:noFill/>
          <a:ln>
            <a:noFill/>
          </a:ln>
        </p:spPr>
      </p:pic>
      <p:pic>
        <p:nvPicPr>
          <p:cNvPr id="221" name="Google Shape;221;p24" title="demo-obstacleavoidance-toggle.mp4">
            <a:hlinkClick r:id="rId8"/>
          </p:cNvPr>
          <p:cNvPicPr preferRelativeResize="0"/>
          <p:nvPr/>
        </p:nvPicPr>
        <p:blipFill>
          <a:blip r:embed="rId6">
            <a:alphaModFix/>
          </a:blip>
          <a:stretch>
            <a:fillRect/>
          </a:stretch>
        </p:blipFill>
        <p:spPr>
          <a:xfrm>
            <a:off x="1083150" y="3307100"/>
            <a:ext cx="3059100" cy="1452825"/>
          </a:xfrm>
          <a:prstGeom prst="rect">
            <a:avLst/>
          </a:prstGeom>
          <a:noFill/>
          <a:ln>
            <a:noFill/>
          </a:ln>
        </p:spPr>
      </p:pic>
      <p:sp>
        <p:nvSpPr>
          <p:cNvPr id="222" name="Google Shape;222;p24"/>
          <p:cNvSpPr txBox="1"/>
          <p:nvPr>
            <p:ph idx="1" type="body"/>
          </p:nvPr>
        </p:nvSpPr>
        <p:spPr>
          <a:xfrm>
            <a:off x="1083125" y="2968400"/>
            <a:ext cx="3059100" cy="338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1507">
                <a:solidFill>
                  <a:srgbClr val="000000"/>
                </a:solidFill>
              </a:rPr>
              <a:t>OA </a:t>
            </a:r>
            <a:r>
              <a:rPr lang="en" sz="1507">
                <a:solidFill>
                  <a:srgbClr val="000000"/>
                </a:solidFill>
              </a:rPr>
              <a:t>TERMINATION</a:t>
            </a:r>
            <a:endParaRPr sz="1507">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373400" y="379825"/>
            <a:ext cx="6397200" cy="65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Development Progress Documentation</a:t>
            </a:r>
            <a:endParaRPr/>
          </a:p>
        </p:txBody>
      </p:sp>
      <p:sp>
        <p:nvSpPr>
          <p:cNvPr id="228" name="Google Shape;228;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25"/>
          <p:cNvPicPr preferRelativeResize="0"/>
          <p:nvPr/>
        </p:nvPicPr>
        <p:blipFill>
          <a:blip r:embed="rId3">
            <a:alphaModFix/>
          </a:blip>
          <a:stretch>
            <a:fillRect/>
          </a:stretch>
        </p:blipFill>
        <p:spPr>
          <a:xfrm>
            <a:off x="222550" y="1130100"/>
            <a:ext cx="2414256" cy="3416400"/>
          </a:xfrm>
          <a:prstGeom prst="rect">
            <a:avLst/>
          </a:prstGeom>
          <a:noFill/>
          <a:ln>
            <a:noFill/>
          </a:ln>
        </p:spPr>
      </p:pic>
      <p:pic>
        <p:nvPicPr>
          <p:cNvPr id="230" name="Google Shape;230;p25"/>
          <p:cNvPicPr preferRelativeResize="0"/>
          <p:nvPr/>
        </p:nvPicPr>
        <p:blipFill>
          <a:blip r:embed="rId4">
            <a:alphaModFix/>
          </a:blip>
          <a:stretch>
            <a:fillRect/>
          </a:stretch>
        </p:blipFill>
        <p:spPr>
          <a:xfrm>
            <a:off x="2549350" y="1130100"/>
            <a:ext cx="3635949" cy="3416400"/>
          </a:xfrm>
          <a:prstGeom prst="rect">
            <a:avLst/>
          </a:prstGeom>
          <a:noFill/>
          <a:ln>
            <a:noFill/>
          </a:ln>
        </p:spPr>
      </p:pic>
      <p:pic>
        <p:nvPicPr>
          <p:cNvPr id="231" name="Google Shape;231;p25"/>
          <p:cNvPicPr preferRelativeResize="0"/>
          <p:nvPr/>
        </p:nvPicPr>
        <p:blipFill>
          <a:blip r:embed="rId5">
            <a:alphaModFix/>
          </a:blip>
          <a:stretch>
            <a:fillRect/>
          </a:stretch>
        </p:blipFill>
        <p:spPr>
          <a:xfrm>
            <a:off x="6185300" y="1130100"/>
            <a:ext cx="2702665"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2078250" y="367450"/>
            <a:ext cx="4987500" cy="61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Development Progress Videos</a:t>
            </a:r>
            <a:endParaRPr/>
          </a:p>
        </p:txBody>
      </p:sp>
      <p:pic>
        <p:nvPicPr>
          <p:cNvPr id="237" name="Google Shape;237;p26" title="Follower Robot Test Run 1">
            <a:hlinkClick r:id="rId3"/>
          </p:cNvPr>
          <p:cNvPicPr preferRelativeResize="0"/>
          <p:nvPr/>
        </p:nvPicPr>
        <p:blipFill>
          <a:blip r:embed="rId4">
            <a:alphaModFix/>
          </a:blip>
          <a:stretch>
            <a:fillRect/>
          </a:stretch>
        </p:blipFill>
        <p:spPr>
          <a:xfrm>
            <a:off x="1491228" y="1256825"/>
            <a:ext cx="2691119" cy="1455100"/>
          </a:xfrm>
          <a:prstGeom prst="rect">
            <a:avLst/>
          </a:prstGeom>
          <a:noFill/>
          <a:ln>
            <a:noFill/>
          </a:ln>
        </p:spPr>
      </p:pic>
      <p:pic>
        <p:nvPicPr>
          <p:cNvPr id="238" name="Google Shape;238;p26" title="video0.mov">
            <a:hlinkClick r:id="rId5"/>
          </p:cNvPr>
          <p:cNvPicPr preferRelativeResize="0"/>
          <p:nvPr/>
        </p:nvPicPr>
        <p:blipFill>
          <a:blip r:embed="rId6">
            <a:alphaModFix/>
          </a:blip>
          <a:stretch>
            <a:fillRect/>
          </a:stretch>
        </p:blipFill>
        <p:spPr>
          <a:xfrm>
            <a:off x="1491225" y="3117562"/>
            <a:ext cx="2691125" cy="1518593"/>
          </a:xfrm>
          <a:prstGeom prst="rect">
            <a:avLst/>
          </a:prstGeom>
          <a:noFill/>
          <a:ln>
            <a:noFill/>
          </a:ln>
        </p:spPr>
      </p:pic>
      <p:pic>
        <p:nvPicPr>
          <p:cNvPr id="239" name="Google Shape;239;p26" title="20210521_100009_1.mov">
            <a:hlinkClick r:id="rId7"/>
          </p:cNvPr>
          <p:cNvPicPr preferRelativeResize="0"/>
          <p:nvPr/>
        </p:nvPicPr>
        <p:blipFill>
          <a:blip r:embed="rId8">
            <a:alphaModFix/>
          </a:blip>
          <a:stretch>
            <a:fillRect/>
          </a:stretch>
        </p:blipFill>
        <p:spPr>
          <a:xfrm>
            <a:off x="4836625" y="1256825"/>
            <a:ext cx="2691125" cy="1455100"/>
          </a:xfrm>
          <a:prstGeom prst="rect">
            <a:avLst/>
          </a:prstGeom>
          <a:noFill/>
          <a:ln>
            <a:noFill/>
          </a:ln>
        </p:spPr>
      </p:pic>
      <p:pic>
        <p:nvPicPr>
          <p:cNvPr id="240" name="Google Shape;240;p26" title="20210517_040539.mp4">
            <a:hlinkClick r:id="rId9"/>
          </p:cNvPr>
          <p:cNvPicPr preferRelativeResize="0"/>
          <p:nvPr/>
        </p:nvPicPr>
        <p:blipFill>
          <a:blip r:embed="rId10">
            <a:alphaModFix/>
          </a:blip>
          <a:stretch>
            <a:fillRect/>
          </a:stretch>
        </p:blipFill>
        <p:spPr>
          <a:xfrm>
            <a:off x="4836625" y="3117550"/>
            <a:ext cx="2691125" cy="151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cxnSp>
        <p:nvCxnSpPr>
          <p:cNvPr id="134" name="Google Shape;134;p14"/>
          <p:cNvCxnSpPr>
            <a:stCxn id="135" idx="2"/>
            <a:endCxn id="136" idx="1"/>
          </p:cNvCxnSpPr>
          <p:nvPr/>
        </p:nvCxnSpPr>
        <p:spPr>
          <a:xfrm>
            <a:off x="1767138" y="2853533"/>
            <a:ext cx="364200" cy="1131300"/>
          </a:xfrm>
          <a:prstGeom prst="bentConnector3">
            <a:avLst>
              <a:gd fmla="val 49999" name="adj1"/>
            </a:avLst>
          </a:prstGeom>
          <a:noFill/>
          <a:ln cap="flat" cmpd="sng" w="28575">
            <a:solidFill>
              <a:srgbClr val="000000"/>
            </a:solidFill>
            <a:prstDash val="solid"/>
            <a:round/>
            <a:headEnd len="sm" w="sm" type="none"/>
            <a:tailEnd len="sm" w="sm" type="none"/>
          </a:ln>
        </p:spPr>
      </p:cxnSp>
      <p:cxnSp>
        <p:nvCxnSpPr>
          <p:cNvPr id="137" name="Google Shape;137;p14"/>
          <p:cNvCxnSpPr>
            <a:stCxn id="135" idx="2"/>
            <a:endCxn id="138" idx="1"/>
          </p:cNvCxnSpPr>
          <p:nvPr/>
        </p:nvCxnSpPr>
        <p:spPr>
          <a:xfrm flipH="1" rot="10800000">
            <a:off x="1767138" y="1722533"/>
            <a:ext cx="364200" cy="1131000"/>
          </a:xfrm>
          <a:prstGeom prst="bentConnector3">
            <a:avLst>
              <a:gd fmla="val 49991" name="adj1"/>
            </a:avLst>
          </a:prstGeom>
          <a:noFill/>
          <a:ln cap="flat" cmpd="sng" w="28575">
            <a:solidFill>
              <a:srgbClr val="000000"/>
            </a:solidFill>
            <a:prstDash val="solid"/>
            <a:round/>
            <a:headEnd len="sm" w="sm" type="none"/>
            <a:tailEnd len="sm" w="sm" type="none"/>
          </a:ln>
        </p:spPr>
      </p:cxnSp>
      <p:sp>
        <p:nvSpPr>
          <p:cNvPr id="135" name="Google Shape;135;p14"/>
          <p:cNvSpPr/>
          <p:nvPr/>
        </p:nvSpPr>
        <p:spPr>
          <a:xfrm rot="-5400000">
            <a:off x="-190512" y="2544533"/>
            <a:ext cx="3297300" cy="618000"/>
          </a:xfrm>
          <a:prstGeom prst="roundRect">
            <a:avLst>
              <a:gd fmla="val 16667" name="adj"/>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Leader/Follower - PowerPoint</a:t>
            </a:r>
            <a:endParaRPr sz="1700">
              <a:latin typeface="Roboto"/>
              <a:ea typeface="Roboto"/>
              <a:cs typeface="Roboto"/>
              <a:sym typeface="Roboto"/>
            </a:endParaRPr>
          </a:p>
        </p:txBody>
      </p:sp>
      <p:sp>
        <p:nvSpPr>
          <p:cNvPr id="138" name="Google Shape;138;p14"/>
          <p:cNvSpPr/>
          <p:nvPr/>
        </p:nvSpPr>
        <p:spPr>
          <a:xfrm>
            <a:off x="2131327" y="1446662"/>
            <a:ext cx="2454600" cy="551700"/>
          </a:xfrm>
          <a:prstGeom prst="roundRect">
            <a:avLst>
              <a:gd fmla="val 16667" name="adj"/>
            </a:avLst>
          </a:prstGeom>
          <a:solidFill>
            <a:srgbClr val="3C78D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Leader Tasks</a:t>
            </a:r>
            <a:endParaRPr sz="1600">
              <a:latin typeface="Roboto"/>
              <a:ea typeface="Roboto"/>
              <a:cs typeface="Roboto"/>
              <a:sym typeface="Roboto"/>
            </a:endParaRPr>
          </a:p>
        </p:txBody>
      </p:sp>
      <p:sp>
        <p:nvSpPr>
          <p:cNvPr id="136" name="Google Shape;136;p14"/>
          <p:cNvSpPr/>
          <p:nvPr/>
        </p:nvSpPr>
        <p:spPr>
          <a:xfrm>
            <a:off x="2131383" y="3708938"/>
            <a:ext cx="2454600" cy="551700"/>
          </a:xfrm>
          <a:prstGeom prst="roundRect">
            <a:avLst>
              <a:gd fmla="val 16667" name="adj"/>
            </a:avLst>
          </a:prstGeom>
          <a:solidFill>
            <a:srgbClr val="3C78D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Follower Tasks</a:t>
            </a:r>
            <a:endParaRPr sz="1600">
              <a:latin typeface="Roboto"/>
              <a:ea typeface="Roboto"/>
              <a:cs typeface="Roboto"/>
              <a:sym typeface="Roboto"/>
            </a:endParaRPr>
          </a:p>
        </p:txBody>
      </p:sp>
      <p:sp>
        <p:nvSpPr>
          <p:cNvPr id="139" name="Google Shape;139;p14"/>
          <p:cNvSpPr/>
          <p:nvPr/>
        </p:nvSpPr>
        <p:spPr>
          <a:xfrm>
            <a:off x="5470634" y="879225"/>
            <a:ext cx="2524200" cy="5673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Parham Gholami</a:t>
            </a:r>
            <a:endParaRPr sz="1600">
              <a:latin typeface="Roboto"/>
              <a:ea typeface="Roboto"/>
              <a:cs typeface="Roboto"/>
              <a:sym typeface="Roboto"/>
            </a:endParaRPr>
          </a:p>
        </p:txBody>
      </p:sp>
      <p:sp>
        <p:nvSpPr>
          <p:cNvPr id="140" name="Google Shape;140;p14"/>
          <p:cNvSpPr/>
          <p:nvPr/>
        </p:nvSpPr>
        <p:spPr>
          <a:xfrm>
            <a:off x="5470634" y="2087720"/>
            <a:ext cx="2524200" cy="5673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Bradley Tran</a:t>
            </a:r>
            <a:endParaRPr sz="1600">
              <a:latin typeface="Roboto"/>
              <a:ea typeface="Roboto"/>
              <a:cs typeface="Roboto"/>
              <a:sym typeface="Roboto"/>
            </a:endParaRPr>
          </a:p>
        </p:txBody>
      </p:sp>
      <p:sp>
        <p:nvSpPr>
          <p:cNvPr id="141" name="Google Shape;141;p14"/>
          <p:cNvSpPr/>
          <p:nvPr/>
        </p:nvSpPr>
        <p:spPr>
          <a:xfrm>
            <a:off x="5470634" y="3053302"/>
            <a:ext cx="2524200" cy="5673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Joshua Soteras</a:t>
            </a:r>
            <a:endParaRPr sz="1600">
              <a:latin typeface="Roboto"/>
              <a:ea typeface="Roboto"/>
              <a:cs typeface="Roboto"/>
              <a:sym typeface="Roboto"/>
            </a:endParaRPr>
          </a:p>
        </p:txBody>
      </p:sp>
      <p:sp>
        <p:nvSpPr>
          <p:cNvPr id="142" name="Google Shape;142;p14"/>
          <p:cNvSpPr/>
          <p:nvPr/>
        </p:nvSpPr>
        <p:spPr>
          <a:xfrm>
            <a:off x="5470650" y="4260475"/>
            <a:ext cx="2524200" cy="5517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Kevin Anderson</a:t>
            </a:r>
            <a:endParaRPr sz="1600">
              <a:latin typeface="Roboto"/>
              <a:ea typeface="Roboto"/>
              <a:cs typeface="Roboto"/>
              <a:sym typeface="Roboto"/>
            </a:endParaRPr>
          </a:p>
        </p:txBody>
      </p:sp>
      <p:cxnSp>
        <p:nvCxnSpPr>
          <p:cNvPr id="143" name="Google Shape;143;p14"/>
          <p:cNvCxnSpPr>
            <a:stCxn id="138" idx="3"/>
            <a:endCxn id="139" idx="1"/>
          </p:cNvCxnSpPr>
          <p:nvPr/>
        </p:nvCxnSpPr>
        <p:spPr>
          <a:xfrm flipH="1" rot="10800000">
            <a:off x="4585927" y="1163012"/>
            <a:ext cx="884700" cy="559500"/>
          </a:xfrm>
          <a:prstGeom prst="bentConnector3">
            <a:avLst>
              <a:gd fmla="val 50006" name="adj1"/>
            </a:avLst>
          </a:prstGeom>
          <a:noFill/>
          <a:ln cap="flat" cmpd="sng" w="28575">
            <a:solidFill>
              <a:srgbClr val="000000"/>
            </a:solidFill>
            <a:prstDash val="solid"/>
            <a:round/>
            <a:headEnd len="sm" w="sm" type="none"/>
            <a:tailEnd len="sm" w="sm" type="none"/>
          </a:ln>
        </p:spPr>
      </p:cxnSp>
      <p:cxnSp>
        <p:nvCxnSpPr>
          <p:cNvPr id="144" name="Google Shape;144;p14"/>
          <p:cNvCxnSpPr>
            <a:stCxn id="138" idx="3"/>
            <a:endCxn id="140" idx="1"/>
          </p:cNvCxnSpPr>
          <p:nvPr/>
        </p:nvCxnSpPr>
        <p:spPr>
          <a:xfrm>
            <a:off x="4585927" y="1722512"/>
            <a:ext cx="884700" cy="648900"/>
          </a:xfrm>
          <a:prstGeom prst="bentConnector3">
            <a:avLst>
              <a:gd fmla="val 50006" name="adj1"/>
            </a:avLst>
          </a:prstGeom>
          <a:noFill/>
          <a:ln cap="flat" cmpd="sng" w="28575">
            <a:solidFill>
              <a:srgbClr val="000000"/>
            </a:solidFill>
            <a:prstDash val="solid"/>
            <a:round/>
            <a:headEnd len="sm" w="sm" type="none"/>
            <a:tailEnd len="sm" w="sm" type="none"/>
          </a:ln>
        </p:spPr>
      </p:cxnSp>
      <p:cxnSp>
        <p:nvCxnSpPr>
          <p:cNvPr id="145" name="Google Shape;145;p14"/>
          <p:cNvCxnSpPr>
            <a:stCxn id="141" idx="1"/>
            <a:endCxn id="136" idx="3"/>
          </p:cNvCxnSpPr>
          <p:nvPr/>
        </p:nvCxnSpPr>
        <p:spPr>
          <a:xfrm flipH="1">
            <a:off x="4585934" y="3336952"/>
            <a:ext cx="884700" cy="647700"/>
          </a:xfrm>
          <a:prstGeom prst="bentConnector3">
            <a:avLst>
              <a:gd fmla="val 50003" name="adj1"/>
            </a:avLst>
          </a:prstGeom>
          <a:noFill/>
          <a:ln cap="flat" cmpd="sng" w="28575">
            <a:solidFill>
              <a:srgbClr val="000000"/>
            </a:solidFill>
            <a:prstDash val="solid"/>
            <a:round/>
            <a:headEnd len="sm" w="sm" type="none"/>
            <a:tailEnd len="sm" w="sm" type="none"/>
          </a:ln>
        </p:spPr>
      </p:cxnSp>
      <p:cxnSp>
        <p:nvCxnSpPr>
          <p:cNvPr id="146" name="Google Shape;146;p14"/>
          <p:cNvCxnSpPr>
            <a:stCxn id="142" idx="1"/>
            <a:endCxn id="136" idx="3"/>
          </p:cNvCxnSpPr>
          <p:nvPr/>
        </p:nvCxnSpPr>
        <p:spPr>
          <a:xfrm rot="10800000">
            <a:off x="4585950" y="3984925"/>
            <a:ext cx="884700" cy="551400"/>
          </a:xfrm>
          <a:prstGeom prst="bentConnector3">
            <a:avLst>
              <a:gd fmla="val 50004" name="adj1"/>
            </a:avLst>
          </a:prstGeom>
          <a:noFill/>
          <a:ln cap="flat" cmpd="sng" w="28575">
            <a:solidFill>
              <a:srgbClr val="000000"/>
            </a:solidFill>
            <a:prstDash val="solid"/>
            <a:round/>
            <a:headEnd len="sm" w="sm" type="none"/>
            <a:tailEnd len="sm" w="sm" type="none"/>
          </a:ln>
        </p:spPr>
      </p:cxnSp>
      <p:sp>
        <p:nvSpPr>
          <p:cNvPr id="147" name="Google Shape;147;p14"/>
          <p:cNvSpPr/>
          <p:nvPr/>
        </p:nvSpPr>
        <p:spPr>
          <a:xfrm>
            <a:off x="2131383" y="2578391"/>
            <a:ext cx="2454600" cy="551700"/>
          </a:xfrm>
          <a:prstGeom prst="roundRect">
            <a:avLst>
              <a:gd fmla="val 16667" name="adj"/>
            </a:avLst>
          </a:prstGeom>
          <a:solidFill>
            <a:srgbClr val="3C78D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Acceleration</a:t>
            </a:r>
            <a:endParaRPr sz="1600">
              <a:latin typeface="Roboto"/>
              <a:ea typeface="Roboto"/>
              <a:cs typeface="Roboto"/>
              <a:sym typeface="Roboto"/>
            </a:endParaRPr>
          </a:p>
          <a:p>
            <a:pPr indent="0" lvl="0" marL="0" rtl="0" algn="ctr">
              <a:spcBef>
                <a:spcPts val="0"/>
              </a:spcBef>
              <a:spcAft>
                <a:spcPts val="0"/>
              </a:spcAft>
              <a:buNone/>
            </a:pPr>
            <a:r>
              <a:rPr lang="en" sz="1600">
                <a:latin typeface="Roboto"/>
                <a:ea typeface="Roboto"/>
                <a:cs typeface="Roboto"/>
                <a:sym typeface="Roboto"/>
              </a:rPr>
              <a:t>Deceleration</a:t>
            </a:r>
            <a:endParaRPr sz="1600">
              <a:latin typeface="Roboto"/>
              <a:ea typeface="Roboto"/>
              <a:cs typeface="Roboto"/>
              <a:sym typeface="Roboto"/>
            </a:endParaRPr>
          </a:p>
        </p:txBody>
      </p:sp>
      <p:cxnSp>
        <p:nvCxnSpPr>
          <p:cNvPr id="148" name="Google Shape;148;p14"/>
          <p:cNvCxnSpPr>
            <a:stCxn id="147" idx="0"/>
            <a:endCxn id="138" idx="2"/>
          </p:cNvCxnSpPr>
          <p:nvPr/>
        </p:nvCxnSpPr>
        <p:spPr>
          <a:xfrm rot="10800000">
            <a:off x="3358683" y="1998491"/>
            <a:ext cx="0" cy="579900"/>
          </a:xfrm>
          <a:prstGeom prst="straightConnector1">
            <a:avLst/>
          </a:prstGeom>
          <a:noFill/>
          <a:ln cap="flat" cmpd="sng" w="28575">
            <a:solidFill>
              <a:srgbClr val="000000"/>
            </a:solidFill>
            <a:prstDash val="solid"/>
            <a:round/>
            <a:headEnd len="med" w="med" type="none"/>
            <a:tailEnd len="med" w="med" type="triangle"/>
          </a:ln>
        </p:spPr>
      </p:cxnSp>
      <p:cxnSp>
        <p:nvCxnSpPr>
          <p:cNvPr id="149" name="Google Shape;149;p14"/>
          <p:cNvCxnSpPr>
            <a:stCxn id="147" idx="2"/>
            <a:endCxn id="136" idx="0"/>
          </p:cNvCxnSpPr>
          <p:nvPr/>
        </p:nvCxnSpPr>
        <p:spPr>
          <a:xfrm>
            <a:off x="3358683" y="3130091"/>
            <a:ext cx="0" cy="578700"/>
          </a:xfrm>
          <a:prstGeom prst="straightConnector1">
            <a:avLst/>
          </a:prstGeom>
          <a:noFill/>
          <a:ln cap="flat" cmpd="sng" w="28575">
            <a:solidFill>
              <a:srgbClr val="000000"/>
            </a:solidFill>
            <a:prstDash val="solid"/>
            <a:round/>
            <a:headEnd len="med" w="med" type="none"/>
            <a:tailEnd len="med" w="med" type="triangle"/>
          </a:ln>
        </p:spPr>
      </p:cxnSp>
      <p:cxnSp>
        <p:nvCxnSpPr>
          <p:cNvPr id="150" name="Google Shape;150;p14"/>
          <p:cNvCxnSpPr>
            <a:stCxn id="147" idx="1"/>
            <a:endCxn id="135" idx="2"/>
          </p:cNvCxnSpPr>
          <p:nvPr/>
        </p:nvCxnSpPr>
        <p:spPr>
          <a:xfrm rot="10800000">
            <a:off x="1767183" y="2853641"/>
            <a:ext cx="364200" cy="600"/>
          </a:xfrm>
          <a:prstGeom prst="straightConnector1">
            <a:avLst/>
          </a:prstGeom>
          <a:noFill/>
          <a:ln cap="flat" cmpd="sng" w="28575">
            <a:solidFill>
              <a:srgbClr val="000000"/>
            </a:solidFill>
            <a:prstDash val="solid"/>
            <a:round/>
            <a:headEnd len="med" w="med" type="none"/>
            <a:tailEnd len="med" w="med" type="none"/>
          </a:ln>
        </p:spPr>
      </p:cxnSp>
      <p:sp>
        <p:nvSpPr>
          <p:cNvPr id="151" name="Google Shape;151;p14"/>
          <p:cNvSpPr txBox="1"/>
          <p:nvPr>
            <p:ph idx="4294967295" type="ctrTitle"/>
          </p:nvPr>
        </p:nvSpPr>
        <p:spPr>
          <a:xfrm>
            <a:off x="1149150" y="293775"/>
            <a:ext cx="6845700" cy="580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Team Roles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PROBLEMS</a:t>
            </a:r>
            <a:endParaRPr/>
          </a:p>
        </p:txBody>
      </p:sp>
      <p:sp>
        <p:nvSpPr>
          <p:cNvPr id="157" name="Google Shape;157;p15"/>
          <p:cNvSpPr txBox="1"/>
          <p:nvPr>
            <p:ph idx="1" type="body"/>
          </p:nvPr>
        </p:nvSpPr>
        <p:spPr>
          <a:xfrm>
            <a:off x="819150" y="1800200"/>
            <a:ext cx="5519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Some of the problems we ran into:</a:t>
            </a:r>
            <a:endParaRPr sz="1500"/>
          </a:p>
          <a:p>
            <a:pPr indent="-323850" lvl="0" marL="457200" rtl="0" algn="l">
              <a:spcBef>
                <a:spcPts val="1200"/>
              </a:spcBef>
              <a:spcAft>
                <a:spcPts val="0"/>
              </a:spcAft>
              <a:buSzPts val="1500"/>
              <a:buChar char="●"/>
            </a:pPr>
            <a:r>
              <a:rPr lang="en" sz="1500"/>
              <a:t>The sonic sensor not detecting properly</a:t>
            </a:r>
            <a:endParaRPr sz="1500"/>
          </a:p>
          <a:p>
            <a:pPr indent="-323850" lvl="0" marL="457200" rtl="0" algn="l">
              <a:spcBef>
                <a:spcPts val="0"/>
              </a:spcBef>
              <a:spcAft>
                <a:spcPts val="0"/>
              </a:spcAft>
              <a:buSzPts val="1500"/>
              <a:buChar char="●"/>
            </a:pPr>
            <a:r>
              <a:rPr lang="en" sz="1500"/>
              <a:t>The follower knocking the leader into the object</a:t>
            </a:r>
            <a:endParaRPr sz="1500"/>
          </a:p>
          <a:p>
            <a:pPr indent="-323850" lvl="0" marL="457200" rtl="0" algn="l">
              <a:spcBef>
                <a:spcPts val="0"/>
              </a:spcBef>
              <a:spcAft>
                <a:spcPts val="0"/>
              </a:spcAft>
              <a:buSzPts val="1500"/>
              <a:buChar char="●"/>
            </a:pPr>
            <a:r>
              <a:rPr lang="en" sz="1500"/>
              <a:t>The follower getting stuck on the obstacle while </a:t>
            </a:r>
            <a:r>
              <a:rPr lang="en" sz="1500"/>
              <a:t>following</a:t>
            </a:r>
            <a:endParaRPr sz="1500"/>
          </a:p>
          <a:p>
            <a:pPr indent="-323850" lvl="0" marL="457200" rtl="0" algn="l">
              <a:spcBef>
                <a:spcPts val="0"/>
              </a:spcBef>
              <a:spcAft>
                <a:spcPts val="0"/>
              </a:spcAft>
              <a:buSzPts val="1500"/>
              <a:buChar char="●"/>
            </a:pPr>
            <a:r>
              <a:rPr lang="en" sz="1500"/>
              <a:t>The leader had some difficulty moving in a straight line</a:t>
            </a:r>
            <a:endParaRPr sz="1500"/>
          </a:p>
          <a:p>
            <a:pPr indent="0" lvl="0" marL="457200" rtl="0" algn="l">
              <a:spcBef>
                <a:spcPts val="1200"/>
              </a:spcBef>
              <a:spcAft>
                <a:spcPts val="1200"/>
              </a:spcAft>
              <a:buNone/>
            </a:pPr>
            <a:r>
              <a:t/>
            </a:r>
            <a:endParaRPr sz="1500"/>
          </a:p>
        </p:txBody>
      </p:sp>
      <p:pic>
        <p:nvPicPr>
          <p:cNvPr id="158" name="Google Shape;158;p15"/>
          <p:cNvPicPr preferRelativeResize="0"/>
          <p:nvPr/>
        </p:nvPicPr>
        <p:blipFill>
          <a:blip r:embed="rId3">
            <a:alphaModFix/>
          </a:blip>
          <a:stretch>
            <a:fillRect/>
          </a:stretch>
        </p:blipFill>
        <p:spPr>
          <a:xfrm>
            <a:off x="6276600" y="1200250"/>
            <a:ext cx="2278875" cy="303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6"/>
          <p:cNvSpPr txBox="1"/>
          <p:nvPr>
            <p:ph type="title"/>
          </p:nvPr>
        </p:nvSpPr>
        <p:spPr>
          <a:xfrm>
            <a:off x="767350" y="5939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SOLUTIONS</a:t>
            </a:r>
            <a:endParaRPr/>
          </a:p>
        </p:txBody>
      </p:sp>
      <p:sp>
        <p:nvSpPr>
          <p:cNvPr id="164" name="Google Shape;164;p16"/>
          <p:cNvSpPr txBox="1"/>
          <p:nvPr>
            <p:ph idx="1" type="body"/>
          </p:nvPr>
        </p:nvSpPr>
        <p:spPr>
          <a:xfrm>
            <a:off x="574925" y="1393150"/>
            <a:ext cx="5515800" cy="3269400"/>
          </a:xfrm>
          <a:prstGeom prst="rect">
            <a:avLst/>
          </a:prstGeom>
        </p:spPr>
        <p:txBody>
          <a:bodyPr anchorCtr="0" anchor="t" bIns="91425" lIns="91425" spcFirstLastPara="1" rIns="91425" wrap="square" tIns="91425">
            <a:normAutofit fontScale="77500" lnSpcReduction="20000"/>
          </a:bodyPr>
          <a:lstStyle/>
          <a:p>
            <a:pPr indent="-307244" lvl="0" marL="457200" rtl="0" algn="l">
              <a:spcBef>
                <a:spcPts val="0"/>
              </a:spcBef>
              <a:spcAft>
                <a:spcPts val="0"/>
              </a:spcAft>
              <a:buSzPct val="100000"/>
              <a:buChar char="●"/>
            </a:pPr>
            <a:r>
              <a:rPr lang="en" sz="1598"/>
              <a:t>We used cardboard to make the leader easier for the follower sensor to detect</a:t>
            </a:r>
            <a:endParaRPr sz="1598"/>
          </a:p>
          <a:p>
            <a:pPr indent="-307244" lvl="1" marL="914400" rtl="0" algn="l">
              <a:spcBef>
                <a:spcPts val="0"/>
              </a:spcBef>
              <a:spcAft>
                <a:spcPts val="0"/>
              </a:spcAft>
              <a:buSzPct val="100000"/>
              <a:buChar char="○"/>
            </a:pPr>
            <a:r>
              <a:rPr lang="en" sz="1598"/>
              <a:t>We noticed that the sonar wasn’t detecting edges or objects that are below the sensor. In order to follow the leader, we added </a:t>
            </a:r>
            <a:r>
              <a:rPr lang="en" sz="1598"/>
              <a:t>cardboard</a:t>
            </a:r>
            <a:r>
              <a:rPr lang="en" sz="1598"/>
              <a:t> so the sonar was able to reflect back to the leader </a:t>
            </a:r>
            <a:endParaRPr sz="1598"/>
          </a:p>
          <a:p>
            <a:pPr indent="-307244" lvl="0" marL="457200" rtl="0" algn="l">
              <a:spcBef>
                <a:spcPts val="0"/>
              </a:spcBef>
              <a:spcAft>
                <a:spcPts val="0"/>
              </a:spcAft>
              <a:buSzPct val="100000"/>
              <a:buChar char="●"/>
            </a:pPr>
            <a:r>
              <a:rPr lang="en" sz="1598"/>
              <a:t>We slowed down the leader robot and the follower to make it not have to speed up as much to follow it.</a:t>
            </a:r>
            <a:endParaRPr sz="1598"/>
          </a:p>
          <a:p>
            <a:pPr indent="-307244" lvl="0" marL="457200" rtl="0" algn="l">
              <a:spcBef>
                <a:spcPts val="0"/>
              </a:spcBef>
              <a:spcAft>
                <a:spcPts val="0"/>
              </a:spcAft>
              <a:buSzPct val="100000"/>
              <a:buChar char="●"/>
            </a:pPr>
            <a:r>
              <a:rPr lang="en" sz="1598"/>
              <a:t>We decreased the range at which the follower searched (looking left and right) when looking for the leader. This helped avoid confusion between </a:t>
            </a:r>
            <a:r>
              <a:rPr lang="en" sz="1598"/>
              <a:t>distinguishing</a:t>
            </a:r>
            <a:r>
              <a:rPr lang="en" sz="1598"/>
              <a:t>  the leader and the obstacle.</a:t>
            </a:r>
            <a:endParaRPr sz="1598"/>
          </a:p>
          <a:p>
            <a:pPr indent="-307244" lvl="0" marL="457200" rtl="0" algn="l">
              <a:spcBef>
                <a:spcPts val="0"/>
              </a:spcBef>
              <a:spcAft>
                <a:spcPts val="0"/>
              </a:spcAft>
              <a:buSzPct val="100000"/>
              <a:buChar char="●"/>
            </a:pPr>
            <a:r>
              <a:rPr lang="en" sz="1598"/>
              <a:t>We made the leader give the box more space when it went around it.</a:t>
            </a:r>
            <a:endParaRPr sz="1598"/>
          </a:p>
          <a:p>
            <a:pPr indent="-307244" lvl="1" marL="914400" rtl="0" algn="l">
              <a:spcBef>
                <a:spcPts val="0"/>
              </a:spcBef>
              <a:spcAft>
                <a:spcPts val="0"/>
              </a:spcAft>
              <a:buSzPct val="100000"/>
              <a:buChar char="○"/>
            </a:pPr>
            <a:r>
              <a:rPr lang="en" sz="1598"/>
              <a:t>Increased the </a:t>
            </a:r>
            <a:r>
              <a:rPr lang="en" sz="1598"/>
              <a:t>maximum</a:t>
            </a:r>
            <a:r>
              <a:rPr lang="en" sz="1598"/>
              <a:t> threshold of what the leader was aloud to be near the obstacle.  </a:t>
            </a:r>
            <a:endParaRPr sz="1598"/>
          </a:p>
          <a:p>
            <a:pPr indent="-307244" lvl="0" marL="457200" rtl="0" algn="l">
              <a:spcBef>
                <a:spcPts val="0"/>
              </a:spcBef>
              <a:spcAft>
                <a:spcPts val="0"/>
              </a:spcAft>
              <a:buSzPct val="100000"/>
              <a:buChar char="●"/>
            </a:pPr>
            <a:r>
              <a:rPr lang="en" sz="1598"/>
              <a:t>We created a course correction system to run </a:t>
            </a:r>
            <a:r>
              <a:rPr lang="en" sz="1598"/>
              <a:t>when the robot </a:t>
            </a:r>
            <a:r>
              <a:rPr lang="en" sz="1598"/>
              <a:t>was moving parallel to the obstacle.</a:t>
            </a:r>
            <a:endParaRPr sz="1598"/>
          </a:p>
          <a:p>
            <a:pPr indent="0" lvl="0" marL="457200" rtl="0" algn="l">
              <a:spcBef>
                <a:spcPts val="1200"/>
              </a:spcBef>
              <a:spcAft>
                <a:spcPts val="1200"/>
              </a:spcAft>
              <a:buNone/>
            </a:pPr>
            <a:r>
              <a:t/>
            </a:r>
            <a:endParaRPr sz="1500"/>
          </a:p>
        </p:txBody>
      </p:sp>
      <p:pic>
        <p:nvPicPr>
          <p:cNvPr id="165" name="Google Shape;165;p16"/>
          <p:cNvPicPr preferRelativeResize="0"/>
          <p:nvPr/>
        </p:nvPicPr>
        <p:blipFill>
          <a:blip r:embed="rId3">
            <a:alphaModFix/>
          </a:blip>
          <a:stretch>
            <a:fillRect/>
          </a:stretch>
        </p:blipFill>
        <p:spPr>
          <a:xfrm>
            <a:off x="6336000" y="1294700"/>
            <a:ext cx="2278875" cy="303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txBox="1"/>
          <p:nvPr>
            <p:ph type="title"/>
          </p:nvPr>
        </p:nvSpPr>
        <p:spPr>
          <a:xfrm>
            <a:off x="819150" y="464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ICD</a:t>
            </a:r>
            <a:endParaRPr/>
          </a:p>
        </p:txBody>
      </p:sp>
      <p:pic>
        <p:nvPicPr>
          <p:cNvPr id="171" name="Google Shape;171;p17"/>
          <p:cNvPicPr preferRelativeResize="0"/>
          <p:nvPr/>
        </p:nvPicPr>
        <p:blipFill>
          <a:blip r:embed="rId3">
            <a:alphaModFix/>
          </a:blip>
          <a:stretch>
            <a:fillRect/>
          </a:stretch>
        </p:blipFill>
        <p:spPr>
          <a:xfrm>
            <a:off x="191875" y="935000"/>
            <a:ext cx="4194601" cy="3971274"/>
          </a:xfrm>
          <a:prstGeom prst="rect">
            <a:avLst/>
          </a:prstGeom>
          <a:noFill/>
          <a:ln>
            <a:noFill/>
          </a:ln>
        </p:spPr>
      </p:pic>
      <p:graphicFrame>
        <p:nvGraphicFramePr>
          <p:cNvPr id="172" name="Google Shape;172;p17"/>
          <p:cNvGraphicFramePr/>
          <p:nvPr/>
        </p:nvGraphicFramePr>
        <p:xfrm>
          <a:off x="4386470" y="205167"/>
          <a:ext cx="3000000" cy="3000000"/>
        </p:xfrm>
        <a:graphic>
          <a:graphicData uri="http://schemas.openxmlformats.org/drawingml/2006/table">
            <a:tbl>
              <a:tblPr>
                <a:noFill/>
                <a:tableStyleId>{3F3A6F64-0F23-411B-9DB2-02AB4F887E06}</a:tableStyleId>
              </a:tblPr>
              <a:tblGrid>
                <a:gridCol w="1524000"/>
                <a:gridCol w="1524000"/>
                <a:gridCol w="1524000"/>
              </a:tblGrid>
              <a:tr h="337400">
                <a:tc>
                  <a:txBody>
                    <a:bodyPr/>
                    <a:lstStyle/>
                    <a:p>
                      <a:pPr indent="0" lvl="0" marL="0" rtl="0" algn="l">
                        <a:spcBef>
                          <a:spcPts val="0"/>
                        </a:spcBef>
                        <a:spcAft>
                          <a:spcPts val="0"/>
                        </a:spcAft>
                        <a:buNone/>
                      </a:pPr>
                      <a:r>
                        <a:rPr lang="en" sz="1100"/>
                        <a:t>Name Of Piece</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Definition/purpose</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Input/Output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77750">
                <a:tc>
                  <a:txBody>
                    <a:bodyPr/>
                    <a:lstStyle/>
                    <a:p>
                      <a:pPr indent="0" lvl="0" marL="0" rtl="0" algn="l">
                        <a:spcBef>
                          <a:spcPts val="0"/>
                        </a:spcBef>
                        <a:spcAft>
                          <a:spcPts val="0"/>
                        </a:spcAft>
                        <a:buNone/>
                      </a:pPr>
                      <a:r>
                        <a:rPr lang="en" sz="1100"/>
                        <a:t>Core Robot PI </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To send and receive signals in order to control the system.</a:t>
                      </a:r>
                      <a:endParaRPr sz="1100"/>
                    </a:p>
                    <a:p>
                      <a:pPr indent="0" lvl="0" marL="0" rtl="0" algn="l">
                        <a:spcBef>
                          <a:spcPts val="0"/>
                        </a:spcBef>
                        <a:spcAft>
                          <a:spcPts val="0"/>
                        </a:spcAft>
                        <a:buNone/>
                      </a:pPr>
                      <a:r>
                        <a:rPr lang="en" sz="1100"/>
                        <a:t>Controls all servos and sensors.</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INPUT &amp; OUTPUT</a:t>
                      </a:r>
                      <a:endParaRPr sz="1100"/>
                    </a:p>
                    <a:p>
                      <a:pPr indent="0" lvl="0" marL="0" rtl="0" algn="l">
                        <a:spcBef>
                          <a:spcPts val="0"/>
                        </a:spcBef>
                        <a:spcAft>
                          <a:spcPts val="0"/>
                        </a:spcAft>
                        <a:buNone/>
                      </a:pPr>
                      <a:r>
                        <a:rPr lang="en" sz="1100"/>
                        <a:t>Sources</a:t>
                      </a:r>
                      <a:endParaRPr sz="1100"/>
                    </a:p>
                    <a:p>
                      <a:pPr indent="0" lvl="0" marL="0" rtl="0" algn="l">
                        <a:spcBef>
                          <a:spcPts val="0"/>
                        </a:spcBef>
                        <a:spcAft>
                          <a:spcPts val="0"/>
                        </a:spcAft>
                        <a:buNone/>
                      </a:pPr>
                      <a:r>
                        <a:rPr lang="en" sz="1100"/>
                        <a:t>      - Ultrasonic sensor - IN</a:t>
                      </a:r>
                      <a:endParaRPr sz="1100"/>
                    </a:p>
                    <a:p>
                      <a:pPr indent="0" lvl="0" marL="0" rtl="0" algn="l">
                        <a:spcBef>
                          <a:spcPts val="0"/>
                        </a:spcBef>
                        <a:spcAft>
                          <a:spcPts val="0"/>
                        </a:spcAft>
                        <a:buNone/>
                      </a:pPr>
                      <a:r>
                        <a:rPr lang="en" sz="1100"/>
                        <a:t>      - Servo Motor  -OUT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57975">
                <a:tc>
                  <a:txBody>
                    <a:bodyPr/>
                    <a:lstStyle/>
                    <a:p>
                      <a:pPr indent="0" lvl="0" marL="0" rtl="0" algn="l">
                        <a:spcBef>
                          <a:spcPts val="0"/>
                        </a:spcBef>
                        <a:spcAft>
                          <a:spcPts val="0"/>
                        </a:spcAft>
                        <a:buNone/>
                      </a:pPr>
                      <a:r>
                        <a:rPr lang="en" sz="1100"/>
                        <a:t>Wheel Servo Motor</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Receives a flow of electricity to spin causing the system to move.</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Sources </a:t>
                      </a:r>
                      <a:endParaRPr sz="1100"/>
                    </a:p>
                    <a:p>
                      <a:pPr indent="0" lvl="0" marL="0" rtl="0" algn="l">
                        <a:spcBef>
                          <a:spcPts val="0"/>
                        </a:spcBef>
                        <a:spcAft>
                          <a:spcPts val="0"/>
                        </a:spcAft>
                        <a:buNone/>
                      </a:pPr>
                      <a:r>
                        <a:rPr lang="en" sz="1100"/>
                        <a:t>      - Core Robot PI - IN</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17875">
                <a:tc>
                  <a:txBody>
                    <a:bodyPr/>
                    <a:lstStyle/>
                    <a:p>
                      <a:pPr indent="0" lvl="0" marL="0" rtl="0" algn="l">
                        <a:spcBef>
                          <a:spcPts val="0"/>
                        </a:spcBef>
                        <a:spcAft>
                          <a:spcPts val="0"/>
                        </a:spcAft>
                        <a:buNone/>
                      </a:pPr>
                      <a:r>
                        <a:rPr lang="en" sz="1100"/>
                        <a:t>Sensor Swivel Servo</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Receives a flow of electricity in order to turn allowing the sensor to be moved so it can scan.</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Sources</a:t>
                      </a:r>
                      <a:endParaRPr sz="1100"/>
                    </a:p>
                    <a:p>
                      <a:pPr indent="0" lvl="0" marL="0" rtl="0" algn="l">
                        <a:spcBef>
                          <a:spcPts val="0"/>
                        </a:spcBef>
                        <a:spcAft>
                          <a:spcPts val="0"/>
                        </a:spcAft>
                        <a:buNone/>
                      </a:pPr>
                      <a:r>
                        <a:rPr lang="en" sz="1100"/>
                        <a:t>      - Core Robot PI - IN</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525">
                <a:tc>
                  <a:txBody>
                    <a:bodyPr/>
                    <a:lstStyle/>
                    <a:p>
                      <a:pPr indent="0" lvl="0" marL="0" rtl="0" algn="l">
                        <a:spcBef>
                          <a:spcPts val="0"/>
                        </a:spcBef>
                        <a:spcAft>
                          <a:spcPts val="0"/>
                        </a:spcAft>
                        <a:buNone/>
                      </a:pPr>
                      <a:r>
                        <a:rPr lang="en" sz="1100"/>
                        <a:t>Ultrasonic Sensor</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Sends out a high frequency signal and detects objects and distance by the signal being returned.</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INPUT &amp; OUTPUT</a:t>
                      </a:r>
                      <a:endParaRPr sz="1100"/>
                    </a:p>
                    <a:p>
                      <a:pPr indent="0" lvl="0" marL="0" rtl="0" algn="l">
                        <a:spcBef>
                          <a:spcPts val="0"/>
                        </a:spcBef>
                        <a:spcAft>
                          <a:spcPts val="0"/>
                        </a:spcAft>
                        <a:buNone/>
                      </a:pPr>
                      <a:r>
                        <a:rPr lang="en" sz="1100"/>
                        <a:t>Sources</a:t>
                      </a:r>
                      <a:endParaRPr sz="1100"/>
                    </a:p>
                    <a:p>
                      <a:pPr indent="0" lvl="0" marL="0" rtl="0" algn="l">
                        <a:spcBef>
                          <a:spcPts val="0"/>
                        </a:spcBef>
                        <a:spcAft>
                          <a:spcPts val="0"/>
                        </a:spcAft>
                        <a:buNone/>
                      </a:pPr>
                      <a:r>
                        <a:rPr lang="en" sz="1100"/>
                        <a:t>      - Core Robot PI - IN</a:t>
                      </a:r>
                      <a:endParaRPr sz="1100"/>
                    </a:p>
                    <a:p>
                      <a:pPr indent="0" lvl="0" marL="0" rtl="0" algn="l">
                        <a:spcBef>
                          <a:spcPts val="0"/>
                        </a:spcBef>
                        <a:spcAft>
                          <a:spcPts val="0"/>
                        </a:spcAft>
                        <a:buNone/>
                      </a:pPr>
                      <a:r>
                        <a:rPr lang="en" sz="1100"/>
                        <a:t>      - Ultrasonic sensor - IN</a:t>
                      </a:r>
                      <a:endParaRPr sz="1100"/>
                    </a:p>
                    <a:p>
                      <a:pPr indent="0" lvl="0" marL="0" rtl="0" algn="l">
                        <a:spcBef>
                          <a:spcPts val="0"/>
                        </a:spcBef>
                        <a:spcAft>
                          <a:spcPts val="0"/>
                        </a:spcAft>
                        <a:buNone/>
                      </a:pPr>
                      <a:r>
                        <a:rPr lang="en" sz="1100"/>
                        <a:t>      - Core Robot PI - OUT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ICD Cont.</a:t>
            </a:r>
            <a:endParaRPr/>
          </a:p>
        </p:txBody>
      </p:sp>
      <p:sp>
        <p:nvSpPr>
          <p:cNvPr id="178" name="Google Shape;178;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18"/>
          <p:cNvPicPr preferRelativeResize="0"/>
          <p:nvPr/>
        </p:nvPicPr>
        <p:blipFill>
          <a:blip r:embed="rId3">
            <a:alphaModFix/>
          </a:blip>
          <a:stretch>
            <a:fillRect/>
          </a:stretch>
        </p:blipFill>
        <p:spPr>
          <a:xfrm>
            <a:off x="2381825" y="205175"/>
            <a:ext cx="4160025" cy="470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685350" y="501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Leader - Obstacle Avoidance Stages</a:t>
            </a:r>
            <a:endParaRPr/>
          </a:p>
        </p:txBody>
      </p:sp>
      <p:sp>
        <p:nvSpPr>
          <p:cNvPr id="185" name="Google Shape;185;p19"/>
          <p:cNvSpPr txBox="1"/>
          <p:nvPr>
            <p:ph idx="1" type="body"/>
          </p:nvPr>
        </p:nvSpPr>
        <p:spPr>
          <a:xfrm>
            <a:off x="685350" y="1162775"/>
            <a:ext cx="7238100" cy="32841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b="1" lang="en"/>
              <a:t>Stage 0 (Identify Obstacle):</a:t>
            </a:r>
            <a:endParaRPr b="1"/>
          </a:p>
          <a:p>
            <a:pPr indent="-293211" lvl="1" marL="914400" rtl="0" algn="l">
              <a:spcBef>
                <a:spcPts val="0"/>
              </a:spcBef>
              <a:spcAft>
                <a:spcPts val="0"/>
              </a:spcAft>
              <a:buSzPct val="100000"/>
              <a:buChar char="○"/>
            </a:pPr>
            <a:r>
              <a:rPr lang="en"/>
              <a:t>Center the sensor and check if there is anything in front.</a:t>
            </a:r>
            <a:endParaRPr/>
          </a:p>
          <a:p>
            <a:pPr indent="-293211" lvl="1" marL="914400" rtl="0" algn="l">
              <a:spcBef>
                <a:spcPts val="0"/>
              </a:spcBef>
              <a:spcAft>
                <a:spcPts val="0"/>
              </a:spcAft>
              <a:buSzPct val="100000"/>
              <a:buChar char="○"/>
            </a:pPr>
            <a:r>
              <a:rPr lang="en"/>
              <a:t>If there isn't anything, move forward a few steps. If there is, then stop and turn left.</a:t>
            </a:r>
            <a:endParaRPr/>
          </a:p>
          <a:p>
            <a:pPr indent="-293211" lvl="1" marL="914400" rtl="0" algn="l">
              <a:spcBef>
                <a:spcPts val="0"/>
              </a:spcBef>
              <a:spcAft>
                <a:spcPts val="0"/>
              </a:spcAft>
              <a:buSzPct val="100000"/>
              <a:buChar char="○"/>
            </a:pPr>
            <a:r>
              <a:rPr lang="en"/>
              <a:t>Continue loop of checking and moving until an object is detected in front of the robot.</a:t>
            </a:r>
            <a:endParaRPr/>
          </a:p>
          <a:p>
            <a:pPr indent="-304958" lvl="0" marL="457200" rtl="0" algn="l">
              <a:spcBef>
                <a:spcPts val="0"/>
              </a:spcBef>
              <a:spcAft>
                <a:spcPts val="0"/>
              </a:spcAft>
              <a:buSzPct val="100000"/>
              <a:buChar char="●"/>
            </a:pPr>
            <a:r>
              <a:rPr b="1" lang="en"/>
              <a:t>Stage 1 (Deviate from Course):</a:t>
            </a:r>
            <a:endParaRPr b="1"/>
          </a:p>
          <a:p>
            <a:pPr indent="-293211" lvl="1" marL="914400" rtl="0" algn="l">
              <a:spcBef>
                <a:spcPts val="0"/>
              </a:spcBef>
              <a:spcAft>
                <a:spcPts val="0"/>
              </a:spcAft>
              <a:buSzPct val="100000"/>
              <a:buChar char="○"/>
            </a:pPr>
            <a:r>
              <a:rPr lang="en"/>
              <a:t>Focus the sensor on the right. Keep moving forward until there isn't anything to the right.</a:t>
            </a:r>
            <a:endParaRPr/>
          </a:p>
          <a:p>
            <a:pPr indent="-293211" lvl="1" marL="914400" rtl="0" algn="l">
              <a:spcBef>
                <a:spcPts val="0"/>
              </a:spcBef>
              <a:spcAft>
                <a:spcPts val="0"/>
              </a:spcAft>
              <a:buSzPct val="100000"/>
              <a:buChar char="○"/>
            </a:pPr>
            <a:r>
              <a:rPr lang="en"/>
              <a:t>If there is nothing to the right, stop and turn right.</a:t>
            </a:r>
            <a:endParaRPr/>
          </a:p>
          <a:p>
            <a:pPr indent="-293211" lvl="1" marL="914400" rtl="0" algn="l">
              <a:spcBef>
                <a:spcPts val="0"/>
              </a:spcBef>
              <a:spcAft>
                <a:spcPts val="0"/>
              </a:spcAft>
              <a:buSzPct val="100000"/>
              <a:buChar char="○"/>
            </a:pPr>
            <a:r>
              <a:rPr lang="en"/>
              <a:t>During this stage, we will track how many times the robot must move forward with 'move' (relevant to step 3).</a:t>
            </a:r>
            <a:endParaRPr/>
          </a:p>
          <a:p>
            <a:pPr indent="-304958" lvl="0" marL="457200" rtl="0" algn="l">
              <a:spcBef>
                <a:spcPts val="0"/>
              </a:spcBef>
              <a:spcAft>
                <a:spcPts val="0"/>
              </a:spcAft>
              <a:buSzPct val="100000"/>
              <a:buChar char="●"/>
            </a:pPr>
            <a:r>
              <a:rPr b="1" lang="en"/>
              <a:t>Stage 2 (Move Past Obstacle):</a:t>
            </a:r>
            <a:endParaRPr b="1"/>
          </a:p>
          <a:p>
            <a:pPr indent="-293211" lvl="1" marL="914400" rtl="0" algn="l">
              <a:spcBef>
                <a:spcPts val="0"/>
              </a:spcBef>
              <a:spcAft>
                <a:spcPts val="0"/>
              </a:spcAft>
              <a:buSzPct val="100000"/>
              <a:buChar char="○"/>
            </a:pPr>
            <a:r>
              <a:rPr lang="en"/>
              <a:t>First, have the robot keep moving forward until it sees something to the right again. This helps account for how early the robot may have initially turned in front of the obstacle.</a:t>
            </a:r>
            <a:endParaRPr/>
          </a:p>
          <a:p>
            <a:pPr indent="-293211" lvl="1" marL="914400" rtl="0" algn="l">
              <a:spcBef>
                <a:spcPts val="0"/>
              </a:spcBef>
              <a:spcAft>
                <a:spcPts val="0"/>
              </a:spcAft>
              <a:buSzPct val="100000"/>
              <a:buChar char="○"/>
            </a:pPr>
            <a:r>
              <a:rPr lang="en"/>
              <a:t>Once it sees the obstacle, keep moving forward until there is nothing to the right anymore.</a:t>
            </a:r>
            <a:endParaRPr/>
          </a:p>
          <a:p>
            <a:pPr indent="-293211" lvl="1" marL="914400" rtl="0" algn="l">
              <a:spcBef>
                <a:spcPts val="0"/>
              </a:spcBef>
              <a:spcAft>
                <a:spcPts val="0"/>
              </a:spcAft>
              <a:buSzPct val="100000"/>
              <a:buChar char="○"/>
            </a:pPr>
            <a:r>
              <a:rPr lang="en"/>
              <a:t>If there is nothing to the right, turn right.</a:t>
            </a:r>
            <a:endParaRPr/>
          </a:p>
          <a:p>
            <a:pPr indent="-304958" lvl="0" marL="457200" rtl="0" algn="l">
              <a:spcBef>
                <a:spcPts val="0"/>
              </a:spcBef>
              <a:spcAft>
                <a:spcPts val="0"/>
              </a:spcAft>
              <a:buSzPct val="100000"/>
              <a:buChar char="●"/>
            </a:pPr>
            <a:r>
              <a:rPr b="1" lang="en"/>
              <a:t>Stage 3 (Return to Course):</a:t>
            </a:r>
            <a:endParaRPr b="1"/>
          </a:p>
          <a:p>
            <a:pPr indent="-293211" lvl="1" marL="914400" rtl="0" algn="l">
              <a:spcBef>
                <a:spcPts val="0"/>
              </a:spcBef>
              <a:spcAft>
                <a:spcPts val="0"/>
              </a:spcAft>
              <a:buSzPct val="100000"/>
              <a:buChar char="○"/>
            </a:pPr>
            <a:r>
              <a:rPr lang="en"/>
              <a:t>Move the same number of times back on track that the robot had to initially deviate off the original course.</a:t>
            </a:r>
            <a:endParaRPr/>
          </a:p>
          <a:p>
            <a:pPr indent="-293211" lvl="1" marL="914400" rtl="0" algn="l">
              <a:spcBef>
                <a:spcPts val="0"/>
              </a:spcBef>
              <a:spcAft>
                <a:spcPts val="0"/>
              </a:spcAft>
              <a:buSzPct val="100000"/>
              <a:buChar char="○"/>
            </a:pPr>
            <a:r>
              <a:rPr lang="en"/>
              <a:t>Once the robot has moved back the same number of steps, then the robot will turn left.</a:t>
            </a:r>
            <a:endParaRPr/>
          </a:p>
          <a:p>
            <a:pPr indent="-304958" lvl="0" marL="457200" rtl="0" algn="l">
              <a:spcBef>
                <a:spcPts val="0"/>
              </a:spcBef>
              <a:spcAft>
                <a:spcPts val="0"/>
              </a:spcAft>
              <a:buSzPct val="100000"/>
              <a:buChar char="●"/>
            </a:pPr>
            <a:r>
              <a:rPr b="1" lang="en"/>
              <a:t>Stage 4 (Return to Neutral State):</a:t>
            </a:r>
            <a:endParaRPr b="1"/>
          </a:p>
          <a:p>
            <a:pPr indent="-293211" lvl="1" marL="914400" rtl="0" algn="l">
              <a:spcBef>
                <a:spcPts val="0"/>
              </a:spcBef>
              <a:spcAft>
                <a:spcPts val="0"/>
              </a:spcAft>
              <a:buSzPct val="100000"/>
              <a:buChar char="○"/>
            </a:pPr>
            <a:r>
              <a:rPr lang="en"/>
              <a:t>Center the sensor and disable obstacle avoidance.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685350" y="501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Leader - Additional Functionality</a:t>
            </a:r>
            <a:endParaRPr/>
          </a:p>
        </p:txBody>
      </p:sp>
      <p:sp>
        <p:nvSpPr>
          <p:cNvPr id="191" name="Google Shape;191;p20"/>
          <p:cNvSpPr txBox="1"/>
          <p:nvPr>
            <p:ph idx="1" type="body"/>
          </p:nvPr>
        </p:nvSpPr>
        <p:spPr>
          <a:xfrm>
            <a:off x="685350" y="1162775"/>
            <a:ext cx="7238100" cy="328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Course Correction</a:t>
            </a:r>
            <a:r>
              <a:rPr b="1" lang="en"/>
              <a:t>:</a:t>
            </a:r>
            <a:endParaRPr b="1"/>
          </a:p>
          <a:p>
            <a:pPr indent="-298450" lvl="1" marL="914400" rtl="0" algn="l">
              <a:spcBef>
                <a:spcPts val="0"/>
              </a:spcBef>
              <a:spcAft>
                <a:spcPts val="0"/>
              </a:spcAft>
              <a:buSzPts val="1100"/>
              <a:buChar char="○"/>
            </a:pPr>
            <a:r>
              <a:rPr lang="en"/>
              <a:t>The robot will compare its current distance from the obstacle with the previous distance during each forward step. </a:t>
            </a:r>
            <a:endParaRPr/>
          </a:p>
          <a:p>
            <a:pPr indent="-298450" lvl="1" marL="914400" rtl="0" algn="l">
              <a:spcBef>
                <a:spcPts val="0"/>
              </a:spcBef>
              <a:spcAft>
                <a:spcPts val="0"/>
              </a:spcAft>
              <a:buSzPts val="1100"/>
              <a:buChar char="○"/>
            </a:pPr>
            <a:r>
              <a:rPr lang="en"/>
              <a:t>If the robot determines it is moving away from the obstacle, then it will attempt to correct its trajectory by turning slightly towards the obstacle. </a:t>
            </a:r>
            <a:endParaRPr/>
          </a:p>
          <a:p>
            <a:pPr indent="-298450" lvl="1" marL="914400" rtl="0" algn="l">
              <a:spcBef>
                <a:spcPts val="0"/>
              </a:spcBef>
              <a:spcAft>
                <a:spcPts val="0"/>
              </a:spcAft>
              <a:buSzPts val="1100"/>
              <a:buChar char="○"/>
            </a:pPr>
            <a:r>
              <a:rPr lang="en"/>
              <a:t>Likewise, if it’s getting closer to the obstacle, the robot will adjust by turning slightly away.</a:t>
            </a:r>
            <a:endParaRPr/>
          </a:p>
          <a:p>
            <a:pPr indent="-311150" lvl="0" marL="457200" rtl="0" algn="l">
              <a:spcBef>
                <a:spcPts val="0"/>
              </a:spcBef>
              <a:spcAft>
                <a:spcPts val="0"/>
              </a:spcAft>
              <a:buSzPts val="1300"/>
              <a:buChar char="●"/>
            </a:pPr>
            <a:r>
              <a:rPr b="1" lang="en"/>
              <a:t>Terminating Obstacle Avoidance</a:t>
            </a:r>
            <a:r>
              <a:rPr b="1" lang="en"/>
              <a:t>:</a:t>
            </a:r>
            <a:endParaRPr b="1"/>
          </a:p>
          <a:p>
            <a:pPr indent="-298450" lvl="1" marL="914400" rtl="0" algn="l">
              <a:spcBef>
                <a:spcPts val="0"/>
              </a:spcBef>
              <a:spcAft>
                <a:spcPts val="0"/>
              </a:spcAft>
              <a:buSzPts val="1100"/>
              <a:buChar char="○"/>
            </a:pPr>
            <a:r>
              <a:rPr lang="en"/>
              <a:t>Obstacle avoidance is started as a separate thread to allow for inputs while running.</a:t>
            </a:r>
            <a:endParaRPr/>
          </a:p>
          <a:p>
            <a:pPr indent="-298450" lvl="2" marL="1371600" rtl="0" algn="l">
              <a:spcBef>
                <a:spcPts val="0"/>
              </a:spcBef>
              <a:spcAft>
                <a:spcPts val="0"/>
              </a:spcAft>
              <a:buSzPts val="1100"/>
              <a:buChar char="■"/>
            </a:pPr>
            <a:r>
              <a:rPr lang="en"/>
              <a:t>If the “Obstacle” button is pressed while OA is running, it will stop.</a:t>
            </a:r>
            <a:endParaRPr/>
          </a:p>
          <a:p>
            <a:pPr indent="-298450" lvl="2" marL="1371600" rtl="0" algn="l">
              <a:spcBef>
                <a:spcPts val="0"/>
              </a:spcBef>
              <a:spcAft>
                <a:spcPts val="0"/>
              </a:spcAft>
              <a:buSzPts val="1100"/>
              <a:buChar char="■"/>
            </a:pPr>
            <a:r>
              <a:rPr lang="en"/>
              <a:t>If any other button is pressed while OA is running, the input will be ignored.</a:t>
            </a:r>
            <a:endParaRPr/>
          </a:p>
          <a:p>
            <a:pPr indent="-298450" lvl="1" marL="914400" rtl="0" algn="l">
              <a:spcBef>
                <a:spcPts val="0"/>
              </a:spcBef>
              <a:spcAft>
                <a:spcPts val="0"/>
              </a:spcAft>
              <a:buSzPts val="1100"/>
              <a:buChar char="○"/>
            </a:pPr>
            <a:r>
              <a:rPr lang="en"/>
              <a:t>Additionally, when obstacle avoidance finishes, it will automatically turn off.</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530525" y="438575"/>
            <a:ext cx="7505700" cy="71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Follower: Following the Leader</a:t>
            </a:r>
            <a:endParaRPr/>
          </a:p>
        </p:txBody>
      </p:sp>
      <p:sp>
        <p:nvSpPr>
          <p:cNvPr id="197" name="Google Shape;197;p21"/>
          <p:cNvSpPr txBox="1"/>
          <p:nvPr>
            <p:ph idx="1" type="body"/>
          </p:nvPr>
        </p:nvSpPr>
        <p:spPr>
          <a:xfrm>
            <a:off x="413675" y="954700"/>
            <a:ext cx="8183400" cy="34857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t/>
            </a:r>
            <a:endParaRPr sz="1200"/>
          </a:p>
          <a:p>
            <a:pPr indent="-298450" lvl="0" marL="457200" rtl="0" algn="l">
              <a:lnSpc>
                <a:spcPct val="100000"/>
              </a:lnSpc>
              <a:spcBef>
                <a:spcPts val="0"/>
              </a:spcBef>
              <a:spcAft>
                <a:spcPts val="0"/>
              </a:spcAft>
              <a:buSzPts val="1100"/>
              <a:buChar char="●"/>
            </a:pPr>
            <a:r>
              <a:rPr lang="en" sz="1100"/>
              <a:t>Following</a:t>
            </a:r>
            <a:r>
              <a:rPr lang="en" sz="1100"/>
              <a:t> the Leader </a:t>
            </a:r>
            <a:endParaRPr sz="1100"/>
          </a:p>
          <a:p>
            <a:pPr indent="-298450" lvl="1" marL="914400" rtl="0" algn="l">
              <a:lnSpc>
                <a:spcPct val="100000"/>
              </a:lnSpc>
              <a:spcBef>
                <a:spcPts val="0"/>
              </a:spcBef>
              <a:spcAft>
                <a:spcPts val="0"/>
              </a:spcAft>
              <a:buSzPts val="1100"/>
              <a:buChar char="○"/>
            </a:pPr>
            <a:r>
              <a:rPr lang="en"/>
              <a:t> Depending</a:t>
            </a:r>
            <a:r>
              <a:rPr lang="en"/>
              <a:t> on the different </a:t>
            </a:r>
            <a:r>
              <a:rPr lang="en"/>
              <a:t>distances</a:t>
            </a:r>
            <a:r>
              <a:rPr lang="en"/>
              <a:t> between the leader and follower, the follower will take actions to slow, speed up, or stop.</a:t>
            </a:r>
            <a:endParaRPr/>
          </a:p>
          <a:p>
            <a:pPr indent="-298450" lvl="1" marL="914400" rtl="0" algn="l">
              <a:lnSpc>
                <a:spcPct val="100000"/>
              </a:lnSpc>
              <a:spcBef>
                <a:spcPts val="0"/>
              </a:spcBef>
              <a:spcAft>
                <a:spcPts val="0"/>
              </a:spcAft>
              <a:buSzPts val="1100"/>
              <a:buChar char="○"/>
            </a:pPr>
            <a:r>
              <a:rPr lang="en"/>
              <a:t>Explanations of Variables</a:t>
            </a:r>
            <a:endParaRPr/>
          </a:p>
          <a:p>
            <a:pPr indent="-298450" lvl="2" marL="1371600" rtl="0" algn="l">
              <a:lnSpc>
                <a:spcPct val="100000"/>
              </a:lnSpc>
              <a:spcBef>
                <a:spcPts val="0"/>
              </a:spcBef>
              <a:spcAft>
                <a:spcPts val="0"/>
              </a:spcAft>
              <a:buSzPts val="1100"/>
              <a:buChar char="■"/>
            </a:pPr>
            <a:r>
              <a:rPr lang="en"/>
              <a:t>MaxThresh = the maximum distance that is acceptable for the follower to view and search.</a:t>
            </a:r>
            <a:endParaRPr/>
          </a:p>
          <a:p>
            <a:pPr indent="-298450" lvl="2" marL="1371600" rtl="0" algn="l">
              <a:lnSpc>
                <a:spcPct val="100000"/>
              </a:lnSpc>
              <a:spcBef>
                <a:spcPts val="0"/>
              </a:spcBef>
              <a:spcAft>
                <a:spcPts val="0"/>
              </a:spcAft>
              <a:buSzPts val="1100"/>
              <a:buChar char="■"/>
            </a:pPr>
            <a:r>
              <a:rPr lang="en"/>
              <a:t>midThresh = lower than the max threshold, the follower will speed if this limit is surpassed.</a:t>
            </a:r>
            <a:endParaRPr/>
          </a:p>
          <a:p>
            <a:pPr indent="-298450" lvl="2" marL="1371600" rtl="0" algn="l">
              <a:lnSpc>
                <a:spcPct val="100000"/>
              </a:lnSpc>
              <a:spcBef>
                <a:spcPts val="0"/>
              </a:spcBef>
              <a:spcAft>
                <a:spcPts val="0"/>
              </a:spcAft>
              <a:buSzPts val="1100"/>
              <a:buChar char="■"/>
            </a:pPr>
            <a:r>
              <a:rPr lang="en"/>
              <a:t>followThresh = the distance that acceptable for the follower to start moving at regular speed.</a:t>
            </a:r>
            <a:endParaRPr/>
          </a:p>
          <a:p>
            <a:pPr indent="-298450" lvl="2" marL="1371600" rtl="0" algn="l">
              <a:lnSpc>
                <a:spcPct val="100000"/>
              </a:lnSpc>
              <a:spcBef>
                <a:spcPts val="0"/>
              </a:spcBef>
              <a:spcAft>
                <a:spcPts val="0"/>
              </a:spcAft>
              <a:buSzPts val="1100"/>
              <a:buChar char="■"/>
            </a:pPr>
            <a:r>
              <a:rPr lang="en"/>
              <a:t>Equilibrium</a:t>
            </a:r>
            <a:r>
              <a:rPr lang="en"/>
              <a:t> = the distance between the leader and follower that follower stops at.</a:t>
            </a:r>
            <a:endParaRPr/>
          </a:p>
          <a:p>
            <a:pPr indent="-298450" lvl="2" marL="1371600" rtl="0" algn="l">
              <a:lnSpc>
                <a:spcPct val="100000"/>
              </a:lnSpc>
              <a:spcBef>
                <a:spcPts val="0"/>
              </a:spcBef>
              <a:spcAft>
                <a:spcPts val="0"/>
              </a:spcAft>
              <a:buSzPts val="1100"/>
              <a:buChar char="■"/>
            </a:pPr>
            <a:r>
              <a:rPr lang="en"/>
              <a:t>minFollowThresh= lower than </a:t>
            </a:r>
            <a:r>
              <a:rPr lang="en"/>
              <a:t>equilibrium</a:t>
            </a:r>
            <a:r>
              <a:rPr lang="en"/>
              <a:t>, if the distance is small, then follower will lower it's speed.</a:t>
            </a:r>
            <a:endParaRPr/>
          </a:p>
          <a:p>
            <a:pPr indent="-298450" lvl="2" marL="1371600" rtl="0" algn="l">
              <a:lnSpc>
                <a:spcPct val="100000"/>
              </a:lnSpc>
              <a:spcBef>
                <a:spcPts val="0"/>
              </a:spcBef>
              <a:spcAft>
                <a:spcPts val="0"/>
              </a:spcAft>
              <a:buSzPts val="1100"/>
              <a:buChar char="■"/>
            </a:pPr>
            <a:r>
              <a:rPr lang="en"/>
              <a:t>minThresh= the distance at which the follower is aloud to be </a:t>
            </a:r>
            <a:r>
              <a:rPr lang="en"/>
              <a:t>within</a:t>
            </a:r>
            <a:r>
              <a:rPr lang="en"/>
              <a:t> the leader's radius.</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sz="1100"/>
              <a:t>The follower will look straight if there an object detected and is within </a:t>
            </a:r>
            <a:r>
              <a:rPr lang="en" sz="1100"/>
              <a:t>its</a:t>
            </a:r>
            <a:r>
              <a:rPr lang="en" sz="1100"/>
              <a:t> maximum threshold.</a:t>
            </a:r>
            <a:endParaRPr sz="1100"/>
          </a:p>
          <a:p>
            <a:pPr indent="-298450" lvl="1" marL="914400" rtl="0" algn="l">
              <a:lnSpc>
                <a:spcPct val="100000"/>
              </a:lnSpc>
              <a:spcBef>
                <a:spcPts val="0"/>
              </a:spcBef>
              <a:spcAft>
                <a:spcPts val="0"/>
              </a:spcAft>
              <a:buSzPts val="1100"/>
              <a:buChar char="○"/>
            </a:pPr>
            <a:r>
              <a:rPr lang="en"/>
              <a:t>If leader is at ‘</a:t>
            </a:r>
            <a:r>
              <a:rPr lang="en"/>
              <a:t>equilibrium’ then the the follower will stop. This means the robot is at the right distance to follow. </a:t>
            </a:r>
            <a:endParaRPr/>
          </a:p>
          <a:p>
            <a:pPr indent="-298450" lvl="1" marL="914400" rtl="0" algn="l">
              <a:lnSpc>
                <a:spcPct val="100000"/>
              </a:lnSpc>
              <a:spcBef>
                <a:spcPts val="0"/>
              </a:spcBef>
              <a:spcAft>
                <a:spcPts val="0"/>
              </a:spcAft>
              <a:buSzPts val="1100"/>
              <a:buChar char="○"/>
            </a:pPr>
            <a:r>
              <a:rPr lang="en"/>
              <a:t>If the leader surpasses the equilibrium and the the ‘follow-threshold’ but is lower than the mid threshold the follower will begin to move at regular speed.</a:t>
            </a:r>
            <a:endParaRPr/>
          </a:p>
          <a:p>
            <a:pPr indent="-298450" lvl="1" marL="914400" rtl="0" algn="l">
              <a:lnSpc>
                <a:spcPct val="100000"/>
              </a:lnSpc>
              <a:spcBef>
                <a:spcPts val="0"/>
              </a:spcBef>
              <a:spcAft>
                <a:spcPts val="0"/>
              </a:spcAft>
              <a:buSzPts val="1100"/>
              <a:buChar char="○"/>
            </a:pPr>
            <a:r>
              <a:rPr lang="en"/>
              <a:t>The follower will increase its speed if the leader is between mid and maximum threshold. That means the distance is far and follower needs to close that distance. </a:t>
            </a:r>
            <a:endParaRPr/>
          </a:p>
          <a:p>
            <a:pPr indent="-298450" lvl="1" marL="914400" rtl="0" algn="l">
              <a:lnSpc>
                <a:spcPct val="100000"/>
              </a:lnSpc>
              <a:spcBef>
                <a:spcPts val="0"/>
              </a:spcBef>
              <a:spcAft>
                <a:spcPts val="0"/>
              </a:spcAft>
              <a:buSzPts val="1100"/>
              <a:buChar char="○"/>
            </a:pPr>
            <a:r>
              <a:rPr lang="en"/>
              <a:t>If the distance is below equilibrium and and above the minimum-follow-threshold, then the robot will slow its speed due to leader being too close to avoid collision.</a:t>
            </a:r>
            <a:endParaRPr/>
          </a:p>
          <a:p>
            <a:pPr indent="-298450" lvl="1" marL="914400" rtl="0" algn="l">
              <a:lnSpc>
                <a:spcPct val="100000"/>
              </a:lnSpc>
              <a:spcBef>
                <a:spcPts val="0"/>
              </a:spcBef>
              <a:spcAft>
                <a:spcPts val="0"/>
              </a:spcAft>
              <a:buSzPts val="1100"/>
              <a:buChar char="○"/>
            </a:pPr>
            <a:r>
              <a:rPr lang="en"/>
              <a:t>If the follower distance is less than the minimum threshold, the follower will stop for it is too close to the leader robot.</a:t>
            </a:r>
            <a:endParaRPr/>
          </a:p>
          <a:p>
            <a:pPr indent="-298450" lvl="1" marL="914400" rtl="0" algn="l">
              <a:lnSpc>
                <a:spcPct val="100000"/>
              </a:lnSpc>
              <a:spcBef>
                <a:spcPts val="0"/>
              </a:spcBef>
              <a:spcAft>
                <a:spcPts val="0"/>
              </a:spcAft>
              <a:buSzPts val="1100"/>
              <a:buChar char="○"/>
            </a:pPr>
            <a:r>
              <a:rPr lang="en"/>
              <a:t>After the these actions are taken, the follower will keep looking straight to detect and gauge the leader’s distance in order to constantly adjust itself.</a:t>
            </a:r>
            <a:endParaRPr/>
          </a:p>
          <a:p>
            <a:pPr indent="-298450" lvl="1" marL="914400" rtl="0" algn="l">
              <a:lnSpc>
                <a:spcPct val="100000"/>
              </a:lnSpc>
              <a:spcBef>
                <a:spcPts val="0"/>
              </a:spcBef>
              <a:spcAft>
                <a:spcPts val="0"/>
              </a:spcAft>
              <a:buSzPts val="1100"/>
              <a:buChar char="○"/>
            </a:pPr>
            <a:r>
              <a:rPr lang="en"/>
              <a:t>These actions will continue as long as the follower senses the leader. (while loop continues).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